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c18b34357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c18b34357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e88e8ea1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e88e8ea1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c234f816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c234f81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c234f81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c234f81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c234f81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c234f81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c234f816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c234f816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88e8e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e88e8e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c18b34357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c18b34357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e88e8eb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e88e8eb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c18b34357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c18b34357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c07270cb1_0_1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c07270cb1_0_1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07270cb1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07270cb1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Motivation: First and Second Quantum Revolution (JP Dowling’s Paper)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 Day applications (Chemistry/Physics Simulation, Optimization, ML...)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Methods used in QC - the landscape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c18b34357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c18b34357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Motivation: First and Second Quantum Revolution (JP Dowling’s Paper)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 Day applications (Chemistry/Physics Simulation, Optimization, ML...)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Methods used in QC - the landscape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c07270cb1_0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c07270cb1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c18b34357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c18b34357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18b34357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18b34357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Motivation: First and Second Quantum Revolution (JP Dowling’s Paper)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 Day applications (Chemistry/Physics Simulation, Optimization, ML...)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-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Modern Methods used in QC - the landscape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c07270cb1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c07270cb1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Hough Transform Algorithm flow.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Bottleneck in (classical) Hough Transform?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Quantum Advantage/Rationale? </a:t>
            </a:r>
            <a:b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Exponential State Space + Spookiness (aka Entanglement).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c18b343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c18b343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slides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18b34357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18b34357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e88e8ea1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e88e8ea1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e88e8ea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e88e8ea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e88e8ea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e88e8ea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hep-qpr.lbl.gov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9.png"/><Relationship Id="rId6" Type="http://schemas.openxmlformats.org/officeDocument/2006/relationships/hyperlink" Target="https://hep-qpr.lbl.gov/" TargetMode="External"/><Relationship Id="rId7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4294967295" type="ctrTitle"/>
          </p:nvPr>
        </p:nvSpPr>
        <p:spPr>
          <a:xfrm>
            <a:off x="311708" y="125738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Quantum Hough Transform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for Charged-Particle Track Reconstruction</a:t>
            </a:r>
            <a:br>
              <a:rPr lang="en" sz="900"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" sz="10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02-21-2020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311700" y="2674113"/>
            <a:ext cx="8520600" cy="1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Amitabh Yadav</a:t>
            </a:r>
            <a:br>
              <a:rPr lang="en" sz="1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8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(amitabhyadav@lbl.gov)</a:t>
            </a:r>
            <a:b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8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Heather Gray</a:t>
            </a:r>
            <a:br>
              <a:rPr lang="en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br>
              <a:rPr lang="en" sz="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HEP Quantum Pattern Recognition - </a:t>
            </a:r>
            <a:r>
              <a:rPr lang="en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https://hep-qpr.lbl.gov/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4">
            <a:alphaModFix/>
          </a:blip>
          <a:srcRect b="18403" l="9929" r="10762" t="18460"/>
          <a:stretch/>
        </p:blipFill>
        <p:spPr>
          <a:xfrm>
            <a:off x="3039787" y="4070323"/>
            <a:ext cx="1219139" cy="5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21" y="4070313"/>
            <a:ext cx="2365743" cy="5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3525" y="1781000"/>
            <a:ext cx="4221251" cy="2713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79750" y="4494100"/>
            <a:ext cx="28776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Lawrence Berkeley National Laboratory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77774" t="0"/>
          <a:stretch/>
        </p:blipFill>
        <p:spPr>
          <a:xfrm>
            <a:off x="652240" y="597225"/>
            <a:ext cx="1716328" cy="33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57490" t="0"/>
          <a:stretch/>
        </p:blipFill>
        <p:spPr>
          <a:xfrm>
            <a:off x="652243" y="597225"/>
            <a:ext cx="3282778" cy="33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42703" t="0"/>
          <a:stretch/>
        </p:blipFill>
        <p:spPr>
          <a:xfrm>
            <a:off x="652245" y="597225"/>
            <a:ext cx="4424597" cy="33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21383" t="0"/>
          <a:stretch/>
        </p:blipFill>
        <p:spPr>
          <a:xfrm>
            <a:off x="652247" y="597225"/>
            <a:ext cx="6071273" cy="33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38" y="597225"/>
            <a:ext cx="7722380" cy="33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38" y="597225"/>
            <a:ext cx="7722380" cy="334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900" y="3874639"/>
            <a:ext cx="3210801" cy="10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471550" y="3785300"/>
            <a:ext cx="4075500" cy="1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 Challenges: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|b〉state Encoding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Measurement Result Interpretation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(i.e. How to sample exact solutions from 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|x〉measurement?)</a:t>
            </a:r>
            <a:r>
              <a:rPr lang="en" sz="10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Quantum Hough Transform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(using HHL subroutine)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27"/>
          <p:cNvSpPr/>
          <p:nvPr/>
        </p:nvSpPr>
        <p:spPr>
          <a:xfrm>
            <a:off x="3899550" y="1639950"/>
            <a:ext cx="1220700" cy="182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32300" y="250300"/>
            <a:ext cx="6945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Constructing QHT/QLSA Sub-Routine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0" r="0" t="27425"/>
          <a:stretch/>
        </p:blipFill>
        <p:spPr>
          <a:xfrm>
            <a:off x="4523850" y="1574225"/>
            <a:ext cx="4620149" cy="248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25" y="1574219"/>
            <a:ext cx="4069949" cy="15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74228" l="0" r="18307" t="0"/>
          <a:stretch/>
        </p:blipFill>
        <p:spPr>
          <a:xfrm>
            <a:off x="311700" y="3082350"/>
            <a:ext cx="4120675" cy="9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4523850" y="4046625"/>
            <a:ext cx="443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output of the algorithm: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Expectation values of Pauli observables of</a:t>
            </a:r>
            <a: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⎪</a:t>
            </a:r>
            <a: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x </a:t>
            </a:r>
            <a: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〉</a:t>
            </a:r>
            <a:endParaRPr sz="6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800"/>
              <a:t>Note that, the accuracy of the result depends on the following factors: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Register size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Choice of parameters C and 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50" y="54550"/>
            <a:ext cx="7394724" cy="491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>
            <a:off x="157200" y="1370325"/>
            <a:ext cx="5690100" cy="23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Current Work: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Development of quantum hough transform algorithm for toy-model track-reconstruction with dense parameters.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Work: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Benchmarking and Precision.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for Dense Matrices. 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Computational Complexity Analysis.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Evaluation of fault-resilience.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Low Circuit-Depth implementation.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for large size events.</a:t>
            </a:r>
            <a:endParaRPr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332300" y="250300"/>
            <a:ext cx="6945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Future Work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550" y="1302163"/>
            <a:ext cx="2626793" cy="246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11700" y="1225225"/>
            <a:ext cx="42348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HHL Algorithm for Linear Equation Solver Subroutine for track reconstruction using Hough Transform.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Implementation for 2 x 2, 3 x 3 for low-rank sparse matrices and derivation of matrix sizes to fit 5 parameters of particle tracks.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HL offers guaranteed exponential speed-up for solving linear equations.</a:t>
            </a:r>
            <a:br>
              <a:rPr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n" sz="12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Accumulator space formed by Superposition of Qubits.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Algorithmic pipeline design using Quantum Hough Transform using HHL.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●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QHT.QPR Implementation on NISQ devices.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450" y="1595200"/>
            <a:ext cx="1598875" cy="20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6616275" y="2398102"/>
            <a:ext cx="1808400" cy="1510500"/>
          </a:xfrm>
          <a:prstGeom prst="rect">
            <a:avLst/>
          </a:prstGeom>
          <a:solidFill>
            <a:srgbClr val="B7CCE4">
              <a:alpha val="15690"/>
            </a:srgbClr>
          </a:solidFill>
          <a:ln cap="flat" cmpd="sng" w="9525">
            <a:solidFill>
              <a:srgbClr val="B7CCE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9700"/>
            <a:ext cx="8520600" cy="6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The Perspective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63895" y="1933022"/>
            <a:ext cx="2406900" cy="2193900"/>
          </a:xfrm>
          <a:prstGeom prst="rect">
            <a:avLst/>
          </a:prstGeom>
          <a:solidFill>
            <a:srgbClr val="F2F2F2">
              <a:alpha val="15690"/>
            </a:srgbClr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map problem to quantum: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do:       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run Q Algorithm</a:t>
            </a:r>
            <a:endParaRPr sz="1200"/>
          </a:p>
        </p:txBody>
      </p:sp>
      <p:sp>
        <p:nvSpPr>
          <p:cNvPr id="75" name="Google Shape;75;p14"/>
          <p:cNvSpPr/>
          <p:nvPr/>
        </p:nvSpPr>
        <p:spPr>
          <a:xfrm rot="-5400000">
            <a:off x="4329627" y="2107675"/>
            <a:ext cx="3464100" cy="696900"/>
          </a:xfrm>
          <a:prstGeom prst="rect">
            <a:avLst/>
          </a:prstGeom>
          <a:solidFill>
            <a:srgbClr val="E5B8B7">
              <a:alpha val="15690"/>
            </a:srgbClr>
          </a:solidFill>
          <a:ln cap="flat" cmpd="sng" w="9525">
            <a:solidFill>
              <a:srgbClr val="D9959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 CPU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363895" y="780628"/>
            <a:ext cx="2406900" cy="217200"/>
          </a:xfrm>
          <a:prstGeom prst="rect">
            <a:avLst/>
          </a:prstGeom>
          <a:solidFill>
            <a:srgbClr val="DDD9C3">
              <a:alpha val="15690"/>
            </a:srgbClr>
          </a:solidFill>
          <a:ln cap="flat" cmpd="sng" w="9525">
            <a:solidFill>
              <a:srgbClr val="9389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Graphics Processing Unit</a:t>
            </a:r>
            <a:endParaRPr sz="1200"/>
          </a:p>
        </p:txBody>
      </p:sp>
      <p:sp>
        <p:nvSpPr>
          <p:cNvPr id="77" name="Google Shape;77;p14"/>
          <p:cNvSpPr txBox="1"/>
          <p:nvPr/>
        </p:nvSpPr>
        <p:spPr>
          <a:xfrm>
            <a:off x="6363895" y="1070391"/>
            <a:ext cx="2406900" cy="217200"/>
          </a:xfrm>
          <a:prstGeom prst="rect">
            <a:avLst/>
          </a:prstGeom>
          <a:solidFill>
            <a:srgbClr val="DDD9C3">
              <a:alpha val="15690"/>
            </a:srgbClr>
          </a:solidFill>
          <a:ln cap="flat" cmpd="sng" w="9525">
            <a:solidFill>
              <a:srgbClr val="9389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Field-Programmable Gate Array</a:t>
            </a:r>
            <a:endParaRPr sz="1200"/>
          </a:p>
        </p:txBody>
      </p:sp>
      <p:sp>
        <p:nvSpPr>
          <p:cNvPr id="78" name="Google Shape;78;p14"/>
          <p:cNvSpPr txBox="1"/>
          <p:nvPr/>
        </p:nvSpPr>
        <p:spPr>
          <a:xfrm>
            <a:off x="6363895" y="1355681"/>
            <a:ext cx="2406900" cy="217200"/>
          </a:xfrm>
          <a:prstGeom prst="rect">
            <a:avLst/>
          </a:prstGeom>
          <a:solidFill>
            <a:srgbClr val="DDD9C3">
              <a:alpha val="15690"/>
            </a:srgbClr>
          </a:solidFill>
          <a:ln cap="flat" cmpd="sng" w="9525">
            <a:solidFill>
              <a:srgbClr val="9389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Signal Processor</a:t>
            </a:r>
            <a:endParaRPr sz="1200"/>
          </a:p>
        </p:txBody>
      </p:sp>
      <p:sp>
        <p:nvSpPr>
          <p:cNvPr id="79" name="Google Shape;79;p14"/>
          <p:cNvSpPr txBox="1"/>
          <p:nvPr/>
        </p:nvSpPr>
        <p:spPr>
          <a:xfrm>
            <a:off x="6363895" y="1643588"/>
            <a:ext cx="2406900" cy="217200"/>
          </a:xfrm>
          <a:prstGeom prst="rect">
            <a:avLst/>
          </a:prstGeom>
          <a:solidFill>
            <a:srgbClr val="DDD9C3">
              <a:alpha val="15690"/>
            </a:srgbClr>
          </a:solidFill>
          <a:ln cap="flat" cmpd="sng" w="9525">
            <a:solidFill>
              <a:srgbClr val="93895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Processing Unit</a:t>
            </a:r>
            <a:endParaRPr sz="1200"/>
          </a:p>
        </p:txBody>
      </p:sp>
      <p:sp>
        <p:nvSpPr>
          <p:cNvPr id="80" name="Google Shape;80;p14"/>
          <p:cNvSpPr txBox="1"/>
          <p:nvPr/>
        </p:nvSpPr>
        <p:spPr>
          <a:xfrm rot="-5400000">
            <a:off x="8106869" y="2860657"/>
            <a:ext cx="15819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Quantum Accelerator</a:t>
            </a:r>
            <a:endParaRPr sz="120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730200" y="1983025"/>
            <a:ext cx="580200" cy="217200"/>
          </a:xfrm>
          <a:prstGeom prst="ellipse">
            <a:avLst/>
          </a:prstGeom>
          <a:solidFill>
            <a:srgbClr val="FF0000">
              <a:alpha val="188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041" y="2837038"/>
            <a:ext cx="1162318" cy="974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26" y="780626"/>
            <a:ext cx="4732099" cy="24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5">
            <a:alphaModFix/>
          </a:blip>
          <a:srcRect b="64964" l="34176" r="35240" t="15878"/>
          <a:stretch/>
        </p:blipFill>
        <p:spPr>
          <a:xfrm>
            <a:off x="1277175" y="3596402"/>
            <a:ext cx="2825578" cy="81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8299" y="4281550"/>
            <a:ext cx="771975" cy="5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6294200" y="4360725"/>
            <a:ext cx="318900" cy="317100"/>
          </a:xfrm>
          <a:prstGeom prst="rect">
            <a:avLst/>
          </a:prstGeom>
          <a:solidFill>
            <a:srgbClr val="F2F2F2">
              <a:alpha val="156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410125" y="4092950"/>
            <a:ext cx="2717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Classical data encoding in quantum states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measurement result/statistics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 classical measurement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Modern Quantum Algorithmic Landscape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br>
              <a:rPr lang="en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for Gate Model QC (...lots to Explore </a:t>
            </a:r>
            <a:r>
              <a:rPr lang="en" sz="1800">
                <a:solidFill>
                  <a:srgbClr val="00C000"/>
                </a:solidFill>
                <a:latin typeface="Trebuchet MS"/>
                <a:ea typeface="Trebuchet MS"/>
                <a:cs typeface="Trebuchet MS"/>
                <a:sym typeface="Trebuchet MS"/>
              </a:rPr>
              <a:t>and Invent!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174700" y="3062725"/>
            <a:ext cx="4203000" cy="1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Scientific Computing/Mathematical Methods</a:t>
            </a:r>
            <a:b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Finite Element Methods, Partial Differential Equations, Poisson Solver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Linear System Algorithms/HHL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Support Vector Machine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Phase Estimation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Fourier Transform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572000" y="3409075"/>
            <a:ext cx="42030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Alternating Ansatz Algorithms (QAAA)</a:t>
            </a:r>
            <a:br>
              <a:rPr lang="en" sz="1200">
                <a:solidFill>
                  <a:srgbClr val="00C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-  QAOA and Hamiltonian-based QAOA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Annealing (on D-Wave)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174700" y="1225225"/>
            <a:ext cx="4203000" cy="17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Simulation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Variational Quantum Eigensolver (VQEs) and 𝜶-VQEs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QITE/QLanczos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Thermal Averages: METTS Algorithm, Quantum Importance Sampling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Unitary Quantum Dynamics,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Field Theory Simulation, HEP Simulations etc.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4572000" y="1033325"/>
            <a:ext cx="4203000" cy="1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Machine Learning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Bayesian Deep Learning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Tensor Networks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Neural Networks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Principal Component Analysis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4572000" y="2245675"/>
            <a:ext cx="42030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Graph Theory/Other Approaches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Random Walks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Monte Carlo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Quantum Probably Approximately Correct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Grover’s Search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4572000" y="4353025"/>
            <a:ext cx="42030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Quantum-Inspired Classical Algorithms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Recommendation Systems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17388" r="14663" t="0"/>
          <a:stretch/>
        </p:blipFill>
        <p:spPr>
          <a:xfrm>
            <a:off x="3353942" y="0"/>
            <a:ext cx="2573308" cy="5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type="title"/>
          </p:nvPr>
        </p:nvSpPr>
        <p:spPr>
          <a:xfrm>
            <a:off x="77126" y="425113"/>
            <a:ext cx="3440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 :)</a:t>
            </a:r>
            <a:endParaRPr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317749" y="659725"/>
            <a:ext cx="12813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rebuchet MS"/>
                <a:ea typeface="Trebuchet MS"/>
                <a:cs typeface="Trebuchet MS"/>
                <a:sym typeface="Trebuchet MS"/>
              </a:rPr>
              <a:t>Link to Slides and Project Repository</a:t>
            </a:r>
            <a:endParaRPr sz="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5548" y="279325"/>
            <a:ext cx="864275" cy="86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3"/>
          <p:cNvCxnSpPr>
            <a:stCxn id="258" idx="3"/>
            <a:endCxn id="259" idx="0"/>
          </p:cNvCxnSpPr>
          <p:nvPr/>
        </p:nvCxnSpPr>
        <p:spPr>
          <a:xfrm flipH="1" rot="10800000">
            <a:off x="7599049" y="279475"/>
            <a:ext cx="1008600" cy="548700"/>
          </a:xfrm>
          <a:prstGeom prst="curvedConnector4">
            <a:avLst>
              <a:gd fmla="val 28579" name="adj1"/>
              <a:gd fmla="val 143347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61" name="Google Shape;2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6" y="4681026"/>
            <a:ext cx="1560496" cy="3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5898925" y="178213"/>
            <a:ext cx="19503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HEP.QPR Project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https://hep-qpr.lbl.gov/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3517813" y="2401438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Daily dose of Quantum Jargon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567125" y="3640413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Weak Quantum Supremacy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of any problem using a QC, faster or better than any available classical solution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590725" y="2401438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Value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improving solution of a valuable problem, using a QC (possibly in combination with classical methods) so that the results are better than any available purely classical solution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567125" y="1162463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Weak Quantum Value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Improving solution of any problem, using a QC (possibly in combination with classical methods) so that the results are better than any available purely classical solution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6421300" y="3640963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Strong Quantum Advantage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Q supremacy + Q advantage (e.g. breaking 2048 RSA with Shor’s algorithm)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6187750" y="2295513"/>
            <a:ext cx="2595000" cy="11796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Supremacy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Mathematical proof that any problem has a super-polynomial separation w.r.t. assumptions (e.g. P ≠ NP) between any possible quantum algorithm and any possible classical algorithm. The exhibition of the solution of this problem by a QC at a performance (size, speed, or efficiency) that is infeasible with any available classical computer.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6421300" y="1162463"/>
            <a:ext cx="2127900" cy="967200"/>
          </a:xfrm>
          <a:prstGeom prst="flowChartConnector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Advantage</a:t>
            </a:r>
            <a:endParaRPr b="1" sz="10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of a valuable problem using a QC, faster or better than any available classical solution</a:t>
            </a:r>
            <a:endParaRPr sz="6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70" name="Google Shape;270;p33"/>
          <p:cNvCxnSpPr>
            <a:stCxn id="263" idx="2"/>
            <a:endCxn id="266" idx="6"/>
          </p:cNvCxnSpPr>
          <p:nvPr/>
        </p:nvCxnSpPr>
        <p:spPr>
          <a:xfrm rot="10800000">
            <a:off x="2694913" y="1646038"/>
            <a:ext cx="822900" cy="1239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3"/>
          <p:cNvCxnSpPr>
            <a:stCxn id="263" idx="6"/>
            <a:endCxn id="267" idx="2"/>
          </p:cNvCxnSpPr>
          <p:nvPr/>
        </p:nvCxnSpPr>
        <p:spPr>
          <a:xfrm>
            <a:off x="5645713" y="2885038"/>
            <a:ext cx="775500" cy="1239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3"/>
          <p:cNvCxnSpPr>
            <a:stCxn id="263" idx="6"/>
            <a:endCxn id="268" idx="2"/>
          </p:cNvCxnSpPr>
          <p:nvPr/>
        </p:nvCxnSpPr>
        <p:spPr>
          <a:xfrm>
            <a:off x="5645713" y="2885038"/>
            <a:ext cx="542100" cy="6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3"/>
          <p:cNvCxnSpPr>
            <a:stCxn id="263" idx="2"/>
            <a:endCxn id="264" idx="6"/>
          </p:cNvCxnSpPr>
          <p:nvPr/>
        </p:nvCxnSpPr>
        <p:spPr>
          <a:xfrm flipH="1">
            <a:off x="2694913" y="2885038"/>
            <a:ext cx="822900" cy="12390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3"/>
          <p:cNvCxnSpPr>
            <a:stCxn id="263" idx="2"/>
            <a:endCxn id="265" idx="6"/>
          </p:cNvCxnSpPr>
          <p:nvPr/>
        </p:nvCxnSpPr>
        <p:spPr>
          <a:xfrm flipH="1">
            <a:off x="2718613" y="2885038"/>
            <a:ext cx="799200" cy="6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>
            <a:stCxn id="263" idx="6"/>
            <a:endCxn id="269" idx="2"/>
          </p:cNvCxnSpPr>
          <p:nvPr/>
        </p:nvCxnSpPr>
        <p:spPr>
          <a:xfrm flipH="1" rot="10800000">
            <a:off x="5645713" y="1646038"/>
            <a:ext cx="775500" cy="1239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7570" y="4691908"/>
            <a:ext cx="758757" cy="31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Slides</a:t>
            </a:r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4799" y="1239188"/>
            <a:ext cx="3474425" cy="26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263" y="686900"/>
            <a:ext cx="2493774" cy="10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type="title"/>
          </p:nvPr>
        </p:nvSpPr>
        <p:spPr>
          <a:xfrm>
            <a:off x="311700" y="49700"/>
            <a:ext cx="8520600" cy="6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The Idea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11700" y="1474775"/>
            <a:ext cx="4203000" cy="1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Computing Applications Approach</a:t>
            </a:r>
            <a:endParaRPr b="1" sz="12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Perfect Qubits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Erroneous Qubits in NISQ-era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- Test algorithmic bounds of error-tolerance,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- Pauli Frames, 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- Temporary Quantum Registers and SWAPS,</a:t>
            </a:r>
            <a:br>
              <a:rPr lang="en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- Small (distance) EC Codes etc.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1875"/>
            <a:ext cx="4260299" cy="241588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7433050" y="2182975"/>
            <a:ext cx="1544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pen Sans"/>
                <a:ea typeface="Open Sans"/>
                <a:cs typeface="Open Sans"/>
                <a:sym typeface="Open Sans"/>
              </a:rPr>
              <a:t>Ref: </a:t>
            </a:r>
            <a:r>
              <a:rPr i="1" lang="en" sz="500">
                <a:latin typeface="Open Sans"/>
                <a:ea typeface="Open Sans"/>
                <a:cs typeface="Open Sans"/>
                <a:sym typeface="Open Sans"/>
              </a:rPr>
              <a:t>https://ai.googleblog.com/2018/03/a-preview-of-bristlecone-googles-new.html</a:t>
            </a:r>
            <a:endParaRPr i="1" sz="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8787" y="2534475"/>
            <a:ext cx="2326734" cy="5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7550" y="3198925"/>
            <a:ext cx="3353593" cy="18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311700" y="3077675"/>
            <a:ext cx="4203000" cy="9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QPU vs Simulators platform</a:t>
            </a:r>
            <a:endParaRPr b="1" sz="12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accelerator model?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 Kind of but Not really.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computing model.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6318900" y="296125"/>
            <a:ext cx="1219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𝖡𝖰𝖯 ⊆ 𝖯𝖲𝖯𝖠𝖢𝖤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600925"/>
            <a:ext cx="4035000" cy="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Font typeface="Trebuchet MS"/>
              <a:buChar char="●"/>
            </a:pPr>
            <a:r>
              <a:rPr b="1" lang="en" sz="1200">
                <a:solidFill>
                  <a:srgbClr val="1C4587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Model QC</a:t>
            </a:r>
            <a:endParaRPr b="1" sz="1200">
              <a:solidFill>
                <a:srgbClr val="1C458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Solovay-Kitaev Theorem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Universal Quantum Computing</a:t>
            </a:r>
            <a:endParaRPr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311700" y="3897300"/>
            <a:ext cx="3958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Good QC Packages out there for modern QC methods: 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(QISKIT, Forest, D-Wave Ocean, Xanadu PennyLane, Entropica, QuEST, quantumSim, Project-Q, QX… to name a few)</a:t>
            </a:r>
            <a:endParaRPr/>
          </a:p>
        </p:txBody>
      </p:sp>
      <p:pic>
        <p:nvPicPr>
          <p:cNvPr descr="https://cdn-images-1.medium.com/max/1500/0*bILo4JMTI-wxn2es" id="103" name="Google Shape;10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6375" y="2534475"/>
            <a:ext cx="3795959" cy="251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976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Hough Transform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311700" y="928925"/>
            <a:ext cx="8520600" cy="10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-"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Extraction Technique commonly used in Image Processing/Computer Vision.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-"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Identification of lines and other shapes such as circles or ellipses.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-"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Used for HEP Tracking Application.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-"/>
            </a:pP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 line is represented as a point (b, m) in parameter space and, (r, </a:t>
            </a: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θ</a:t>
            </a:r>
            <a:r>
              <a:rPr lang="en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in Hough Space.</a:t>
            </a:r>
            <a:endParaRPr sz="1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663" y="2161600"/>
            <a:ext cx="1926467" cy="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27775" y="4128000"/>
            <a:ext cx="873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Hough Space, we calculate r for each θ.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the points on the line are represented by a local maximum.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500" y="2411262"/>
            <a:ext cx="2369301" cy="154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675" y="2131012"/>
            <a:ext cx="5153352" cy="21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7246125" y="2379300"/>
            <a:ext cx="16680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Hough Space</a:t>
            </a:r>
            <a:endParaRPr sz="1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Hough Transform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or Track Reconstruction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-340" r="69361" t="0"/>
          <a:stretch/>
        </p:blipFill>
        <p:spPr>
          <a:xfrm>
            <a:off x="554025" y="3359763"/>
            <a:ext cx="2222175" cy="14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69662" r="0" t="0"/>
          <a:stretch/>
        </p:blipFill>
        <p:spPr>
          <a:xfrm>
            <a:off x="6280825" y="3322513"/>
            <a:ext cx="2286352" cy="1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34979" r="34682" t="0"/>
          <a:stretch/>
        </p:blipFill>
        <p:spPr>
          <a:xfrm>
            <a:off x="3352663" y="3219425"/>
            <a:ext cx="2438675" cy="16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77562" y="1885188"/>
            <a:ext cx="208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TrackML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63" y="2243088"/>
            <a:ext cx="3200276" cy="47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3642000" y="1267500"/>
            <a:ext cx="2438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conformal mapping maps a circle to a line if and only if the circle passes from the origin or following the condition: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5">
            <a:alphaModFix/>
          </a:blip>
          <a:srcRect b="73272" l="0" r="0" t="0"/>
          <a:stretch/>
        </p:blipFill>
        <p:spPr>
          <a:xfrm>
            <a:off x="4249275" y="2175875"/>
            <a:ext cx="1037975" cy="2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 b="0" l="0" r="0" t="53119"/>
          <a:stretch/>
        </p:blipFill>
        <p:spPr>
          <a:xfrm>
            <a:off x="4249275" y="2500250"/>
            <a:ext cx="1037975" cy="4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6080700" y="1267500"/>
            <a:ext cx="3000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 center of the circle is extracted from the Hough transformation using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4347" y="3687825"/>
            <a:ext cx="1377724" cy="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2275" y="1794000"/>
            <a:ext cx="1573350" cy="3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1075" y="3219426"/>
            <a:ext cx="1333238" cy="1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0" y="4832275"/>
            <a:ext cx="66024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Ref.: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Alipour Tehrani, Niloufar “Simulation and tracking studies for a drift chamber at the FCC-ee experiment” (2019). cds.cern.ch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6080700" y="2500250"/>
            <a:ext cx="27729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attern Recognition is performed by finding the local maxima in the Hough space.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0" y="2848225"/>
            <a:ext cx="30000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Hough Transform for a Hit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48650" y="956075"/>
            <a:ext cx="41574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polar coordinates</a:t>
            </a: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(r, ϕ)</a:t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</a:t>
            </a: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</a:t>
            </a: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 = 2r</a:t>
            </a:r>
            <a:r>
              <a:rPr baseline="-25000" i="1" lang="en" sz="11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0</a:t>
            </a: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cos(ϕ - θ)</a:t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One hit with coordinates </a:t>
            </a: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(r, 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ϕ</a:t>
            </a: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</a:t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</a:t>
            </a:r>
            <a:endParaRPr i="1"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00" y="3354525"/>
            <a:ext cx="3631651" cy="11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525" y="2596350"/>
            <a:ext cx="2472474" cy="21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013" y="735950"/>
            <a:ext cx="3735499" cy="1578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0" y="4832275"/>
            <a:ext cx="66024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Ref.: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TrackML particle tracking challenge: https://www.kaggle.com/c/trackml-particle-identification/overview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Hough Transform for a Track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00" y="940275"/>
            <a:ext cx="7025476" cy="36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0" y="4832275"/>
            <a:ext cx="66024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Ref.: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TrackML particle tracking challenge: https://www.kaggle.com/c/trackml-particle-identification/overview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253125" y="214675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Hough Transform for an Event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00" y="1763575"/>
            <a:ext cx="2749326" cy="26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847" y="1763575"/>
            <a:ext cx="3119144" cy="266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363" y="907225"/>
            <a:ext cx="7159276" cy="7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0" y="4832275"/>
            <a:ext cx="66024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Ref.: </a:t>
            </a:r>
            <a:r>
              <a:rPr i="1" lang="en" sz="800">
                <a:latin typeface="Open Sans"/>
                <a:ea typeface="Open Sans"/>
                <a:cs typeface="Open Sans"/>
                <a:sym typeface="Open Sans"/>
              </a:rPr>
              <a:t>TrackML particle tracking challenge: https://www.kaggle.com/c/trackml-particle-identification/overview</a:t>
            </a:r>
            <a:endParaRPr i="1"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53125" y="186350"/>
            <a:ext cx="8520600" cy="5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Current work on QHT/QLSA</a:t>
            </a:r>
            <a:r>
              <a:rPr baseline="30000" lang="en" sz="2400">
                <a:latin typeface="Trebuchet MS"/>
                <a:ea typeface="Trebuchet MS"/>
                <a:cs typeface="Trebuchet MS"/>
                <a:sym typeface="Trebuchet MS"/>
              </a:rPr>
              <a:t>#</a:t>
            </a:r>
            <a:endParaRPr baseline="30000"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0" y="4826400"/>
            <a:ext cx="2533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Open Sans"/>
                <a:ea typeface="Open Sans"/>
                <a:cs typeface="Open Sans"/>
                <a:sym typeface="Open Sans"/>
              </a:rPr>
              <a:t># QLSA = Quantum Linear Systems Algorithm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117925" y="1281675"/>
            <a:ext cx="4705800" cy="2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Algorithmic Pipeline Design for a toy model with circular tracks.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Optimal Data Encoding and solution for 2n size matrices using QISKit Aqua for HHL sub-routine.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Can we do more with larger sizes? 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Larger Sizes ≠ More Parallelism.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Post HHL Measurement Result Extraction Sub-routine</a:t>
            </a:r>
            <a:r>
              <a:rPr baseline="30000" lang="en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[CLAD13]</a:t>
            </a: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●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Quantum Algorithm for Maxima/Minima finding O(√N)</a:t>
            </a:r>
            <a:r>
              <a:rPr baseline="30000" lang="en" sz="1000">
                <a:solidFill>
                  <a:schemeClr val="dk1"/>
                </a:solidFill>
              </a:rPr>
              <a:t>[CQGW19]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945900" y="3015050"/>
            <a:ext cx="21114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Toy Model Detector with circular tracks</a:t>
            </a:r>
            <a:endParaRPr sz="800"/>
          </a:p>
        </p:txBody>
      </p:sp>
      <p:sp>
        <p:nvSpPr>
          <p:cNvPr id="169" name="Google Shape;169;p21"/>
          <p:cNvSpPr txBox="1"/>
          <p:nvPr/>
        </p:nvSpPr>
        <p:spPr>
          <a:xfrm>
            <a:off x="6371650" y="1937500"/>
            <a:ext cx="1203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Conformal Transform</a:t>
            </a:r>
            <a:endParaRPr sz="800"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925" y="1495891"/>
            <a:ext cx="1504900" cy="1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900" y="1495900"/>
            <a:ext cx="1504900" cy="1519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1"/>
          <p:cNvCxnSpPr>
            <a:stCxn id="170" idx="3"/>
            <a:endCxn id="171" idx="1"/>
          </p:cNvCxnSpPr>
          <p:nvPr/>
        </p:nvCxnSpPr>
        <p:spPr>
          <a:xfrm>
            <a:off x="6463825" y="2255466"/>
            <a:ext cx="1066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1"/>
          <p:cNvSpPr txBox="1"/>
          <p:nvPr/>
        </p:nvSpPr>
        <p:spPr>
          <a:xfrm>
            <a:off x="117925" y="4458775"/>
            <a:ext cx="55299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[CLAD13] Clader, B.D., Jacobs, B.C. and Sprouse, C.R., 2013. Preconditioned quantum linear system algorithm. Physical review letters, 110(25), p.250504.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[CQGW19] An Optimized Quantum Maximum or Minimum Searching Algorithm and its Circuits. </a:t>
            </a:r>
            <a:r>
              <a:rPr lang="en" sz="600"/>
              <a:t>https://arxiv.org/abs/1908.07943</a:t>
            </a:r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